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315" r:id="rId3"/>
    <p:sldId id="316" r:id="rId4"/>
    <p:sldId id="314" r:id="rId5"/>
    <p:sldId id="318" r:id="rId6"/>
    <p:sldId id="319" r:id="rId7"/>
    <p:sldId id="323" r:id="rId8"/>
    <p:sldId id="320" r:id="rId9"/>
    <p:sldId id="322" r:id="rId10"/>
    <p:sldId id="321" r:id="rId11"/>
  </p:sldIdLst>
  <p:sldSz cx="12188825" cy="6858000"/>
  <p:notesSz cx="6881813" cy="9661525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927"/>
    <a:srgbClr val="12263D"/>
    <a:srgbClr val="081B2C"/>
    <a:srgbClr val="00203F"/>
    <a:srgbClr val="002E15"/>
    <a:srgbClr val="23A6C2"/>
    <a:srgbClr val="ECE53D"/>
    <a:srgbClr val="08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7" autoAdjust="0"/>
  </p:normalViewPr>
  <p:slideViewPr>
    <p:cSldViewPr snapToObjects="1">
      <p:cViewPr varScale="1">
        <p:scale>
          <a:sx n="46" d="100"/>
          <a:sy n="46" d="100"/>
        </p:scale>
        <p:origin x="566" y="53"/>
      </p:cViewPr>
      <p:guideLst>
        <p:guide orient="horz" pos="192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ackup%20Emilio%20Felcman\Escritorio\efelcman\Mis%20Documentos\ENERGIA-MinEyM\Acuerdo%20Transicion%20PI\Formula%20Combustibles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%20Emilio%20Felcman\Escritorio\efelcman\Mis%20Documentos\PRENSA\2017\series%20Indice%20Fadeeac%20p-boletin%20mensu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'Acuerdo 05-18'!$F$34:$K$34</c:f>
              <c:numCache>
                <c:formatCode>mmm\-yy</c:formatCode>
                <c:ptCount val="6"/>
                <c:pt idx="0">
                  <c:v>43283</c:v>
                </c:pt>
                <c:pt idx="1">
                  <c:v>43314</c:v>
                </c:pt>
                <c:pt idx="2">
                  <c:v>43345</c:v>
                </c:pt>
                <c:pt idx="3">
                  <c:v>43376</c:v>
                </c:pt>
                <c:pt idx="4">
                  <c:v>43407</c:v>
                </c:pt>
                <c:pt idx="5">
                  <c:v>43438</c:v>
                </c:pt>
              </c:numCache>
            </c:numRef>
          </c:cat>
          <c:val>
            <c:numRef>
              <c:f>'Acuerdo 05-18'!$F$35:$K$35</c:f>
              <c:numCache>
                <c:formatCode>0.0</c:formatCode>
                <c:ptCount val="6"/>
                <c:pt idx="0">
                  <c:v>25.355200000000004</c:v>
                </c:pt>
                <c:pt idx="1">
                  <c:v>26.790400000000005</c:v>
                </c:pt>
                <c:pt idx="2">
                  <c:v>28.2256</c:v>
                </c:pt>
                <c:pt idx="3">
                  <c:v>29.660800000000002</c:v>
                </c:pt>
                <c:pt idx="4">
                  <c:v>31.096000000000004</c:v>
                </c:pt>
                <c:pt idx="5">
                  <c:v>32.531200000000005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8-4B88-ACF9-A546958DE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-20"/>
        <c:axId val="349042440"/>
        <c:axId val="349045064"/>
      </c:barChart>
      <c:dateAx>
        <c:axId val="3490424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49045064"/>
        <c:crosses val="autoZero"/>
        <c:auto val="1"/>
        <c:lblOffset val="100"/>
        <c:baseTimeUnit val="months"/>
      </c:dateAx>
      <c:valAx>
        <c:axId val="34904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49042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cat>
            <c:numRef>
              <c:f>'INDICES BOLETIN Mar-18 '!$A$91:$A$143</c:f>
              <c:numCache>
                <c:formatCode>mmm\-yy</c:formatCode>
                <c:ptCount val="53"/>
                <c:pt idx="0">
                  <c:v>41640</c:v>
                </c:pt>
                <c:pt idx="1">
                  <c:v>41671</c:v>
                </c:pt>
                <c:pt idx="2">
                  <c:v>41702</c:v>
                </c:pt>
                <c:pt idx="3">
                  <c:v>41733</c:v>
                </c:pt>
                <c:pt idx="4">
                  <c:v>41764</c:v>
                </c:pt>
                <c:pt idx="5">
                  <c:v>41795</c:v>
                </c:pt>
                <c:pt idx="6">
                  <c:v>41826</c:v>
                </c:pt>
                <c:pt idx="7">
                  <c:v>41857</c:v>
                </c:pt>
                <c:pt idx="8">
                  <c:v>41888</c:v>
                </c:pt>
                <c:pt idx="9">
                  <c:v>41919</c:v>
                </c:pt>
                <c:pt idx="10">
                  <c:v>41950</c:v>
                </c:pt>
                <c:pt idx="11">
                  <c:v>41981</c:v>
                </c:pt>
                <c:pt idx="12">
                  <c:v>42005</c:v>
                </c:pt>
                <c:pt idx="13">
                  <c:v>42036</c:v>
                </c:pt>
                <c:pt idx="14">
                  <c:v>42067</c:v>
                </c:pt>
                <c:pt idx="15">
                  <c:v>42098</c:v>
                </c:pt>
                <c:pt idx="16">
                  <c:v>42129</c:v>
                </c:pt>
                <c:pt idx="17">
                  <c:v>42160</c:v>
                </c:pt>
                <c:pt idx="18">
                  <c:v>42191</c:v>
                </c:pt>
                <c:pt idx="19">
                  <c:v>42222</c:v>
                </c:pt>
                <c:pt idx="20">
                  <c:v>42253</c:v>
                </c:pt>
                <c:pt idx="21">
                  <c:v>42284</c:v>
                </c:pt>
                <c:pt idx="22">
                  <c:v>42315</c:v>
                </c:pt>
                <c:pt idx="23">
                  <c:v>42346</c:v>
                </c:pt>
                <c:pt idx="24">
                  <c:v>42370</c:v>
                </c:pt>
                <c:pt idx="25">
                  <c:v>42401</c:v>
                </c:pt>
                <c:pt idx="26">
                  <c:v>42432</c:v>
                </c:pt>
                <c:pt idx="27">
                  <c:v>42463</c:v>
                </c:pt>
                <c:pt idx="28">
                  <c:v>42494</c:v>
                </c:pt>
                <c:pt idx="29">
                  <c:v>42525</c:v>
                </c:pt>
                <c:pt idx="30">
                  <c:v>42556</c:v>
                </c:pt>
                <c:pt idx="31">
                  <c:v>42587</c:v>
                </c:pt>
                <c:pt idx="32">
                  <c:v>42618</c:v>
                </c:pt>
                <c:pt idx="33">
                  <c:v>42649</c:v>
                </c:pt>
                <c:pt idx="34">
                  <c:v>42680</c:v>
                </c:pt>
                <c:pt idx="35">
                  <c:v>42711</c:v>
                </c:pt>
                <c:pt idx="36">
                  <c:v>42742</c:v>
                </c:pt>
                <c:pt idx="37">
                  <c:v>42773</c:v>
                </c:pt>
                <c:pt idx="38">
                  <c:v>42804</c:v>
                </c:pt>
                <c:pt idx="39">
                  <c:v>42835</c:v>
                </c:pt>
                <c:pt idx="40">
                  <c:v>42866</c:v>
                </c:pt>
                <c:pt idx="41">
                  <c:v>42897</c:v>
                </c:pt>
                <c:pt idx="42">
                  <c:v>42928</c:v>
                </c:pt>
                <c:pt idx="43">
                  <c:v>42959</c:v>
                </c:pt>
                <c:pt idx="44">
                  <c:v>42990</c:v>
                </c:pt>
                <c:pt idx="45">
                  <c:v>43021</c:v>
                </c:pt>
                <c:pt idx="46">
                  <c:v>43052</c:v>
                </c:pt>
                <c:pt idx="47">
                  <c:v>43083</c:v>
                </c:pt>
                <c:pt idx="48">
                  <c:v>43114</c:v>
                </c:pt>
                <c:pt idx="49">
                  <c:v>43145</c:v>
                </c:pt>
                <c:pt idx="50">
                  <c:v>43176</c:v>
                </c:pt>
                <c:pt idx="51">
                  <c:v>43207</c:v>
                </c:pt>
              </c:numCache>
            </c:numRef>
          </c:cat>
          <c:val>
            <c:numRef>
              <c:f>'INDICES BOLETIN Mar-18 '!$B$91:$B$143</c:f>
              <c:numCache>
                <c:formatCode>0.000</c:formatCode>
                <c:ptCount val="53"/>
                <c:pt idx="0">
                  <c:v>9.0269999999999992</c:v>
                </c:pt>
                <c:pt idx="1">
                  <c:v>9.548</c:v>
                </c:pt>
                <c:pt idx="2">
                  <c:v>10.077</c:v>
                </c:pt>
                <c:pt idx="3">
                  <c:v>10.576000000000001</c:v>
                </c:pt>
                <c:pt idx="4">
                  <c:v>10.951000000000001</c:v>
                </c:pt>
                <c:pt idx="5">
                  <c:v>11.061</c:v>
                </c:pt>
                <c:pt idx="6">
                  <c:v>11.503</c:v>
                </c:pt>
                <c:pt idx="7">
                  <c:v>11.532</c:v>
                </c:pt>
                <c:pt idx="8">
                  <c:v>11.991</c:v>
                </c:pt>
                <c:pt idx="9">
                  <c:v>12.018000000000001</c:v>
                </c:pt>
                <c:pt idx="10">
                  <c:v>12.013999999999999</c:v>
                </c:pt>
                <c:pt idx="11">
                  <c:v>12.04</c:v>
                </c:pt>
                <c:pt idx="12">
                  <c:v>11.477</c:v>
                </c:pt>
                <c:pt idx="13">
                  <c:v>11.563000000000001</c:v>
                </c:pt>
                <c:pt idx="14">
                  <c:v>11.673999999999999</c:v>
                </c:pt>
                <c:pt idx="15">
                  <c:v>11.663</c:v>
                </c:pt>
                <c:pt idx="16">
                  <c:v>11.878</c:v>
                </c:pt>
                <c:pt idx="17">
                  <c:v>12.099</c:v>
                </c:pt>
                <c:pt idx="18">
                  <c:v>12.24</c:v>
                </c:pt>
                <c:pt idx="19">
                  <c:v>12.522</c:v>
                </c:pt>
                <c:pt idx="20">
                  <c:v>12.537000000000001</c:v>
                </c:pt>
                <c:pt idx="21">
                  <c:v>12.531000000000001</c:v>
                </c:pt>
                <c:pt idx="22">
                  <c:v>12.816000000000001</c:v>
                </c:pt>
                <c:pt idx="23">
                  <c:v>12.78</c:v>
                </c:pt>
                <c:pt idx="24">
                  <c:v>13.5</c:v>
                </c:pt>
                <c:pt idx="25">
                  <c:v>13.535</c:v>
                </c:pt>
                <c:pt idx="26">
                  <c:v>14.250999999999999</c:v>
                </c:pt>
                <c:pt idx="27">
                  <c:v>15.1</c:v>
                </c:pt>
                <c:pt idx="28">
                  <c:v>16.405999999999999</c:v>
                </c:pt>
                <c:pt idx="29">
                  <c:v>16.395</c:v>
                </c:pt>
                <c:pt idx="30">
                  <c:v>16.416</c:v>
                </c:pt>
                <c:pt idx="31">
                  <c:v>16.411999999999999</c:v>
                </c:pt>
                <c:pt idx="32">
                  <c:v>16.219000000000001</c:v>
                </c:pt>
                <c:pt idx="33">
                  <c:v>16.216999999999999</c:v>
                </c:pt>
                <c:pt idx="34">
                  <c:v>16.222999999999999</c:v>
                </c:pt>
                <c:pt idx="35">
                  <c:v>16.227</c:v>
                </c:pt>
                <c:pt idx="36">
                  <c:v>17.587</c:v>
                </c:pt>
                <c:pt idx="37">
                  <c:v>17.576000000000001</c:v>
                </c:pt>
                <c:pt idx="38">
                  <c:v>17.489999999999998</c:v>
                </c:pt>
                <c:pt idx="39">
                  <c:v>17.233000000000001</c:v>
                </c:pt>
                <c:pt idx="40">
                  <c:v>17.244</c:v>
                </c:pt>
                <c:pt idx="41">
                  <c:v>17.244</c:v>
                </c:pt>
                <c:pt idx="42">
                  <c:v>18.157</c:v>
                </c:pt>
                <c:pt idx="43">
                  <c:v>18.295000000000002</c:v>
                </c:pt>
                <c:pt idx="44">
                  <c:v>18.317</c:v>
                </c:pt>
                <c:pt idx="45">
                  <c:v>19.774999999999999</c:v>
                </c:pt>
                <c:pt idx="46">
                  <c:v>19.834</c:v>
                </c:pt>
                <c:pt idx="47">
                  <c:v>20.989000000000001</c:v>
                </c:pt>
                <c:pt idx="48">
                  <c:v>21.995000000000001</c:v>
                </c:pt>
                <c:pt idx="49">
                  <c:v>22.670999999999999</c:v>
                </c:pt>
                <c:pt idx="50">
                  <c:v>22.664999999999999</c:v>
                </c:pt>
                <c:pt idx="51">
                  <c:v>23.45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DA-4C3B-9967-CBC1B40DB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438528"/>
        <c:axId val="225538048"/>
      </c:lineChart>
      <c:dateAx>
        <c:axId val="22443852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225538048"/>
        <c:crosses val="autoZero"/>
        <c:auto val="1"/>
        <c:lblOffset val="100"/>
        <c:baseTimeUnit val="days"/>
        <c:majorUnit val="4"/>
        <c:majorTimeUnit val="months"/>
      </c:dateAx>
      <c:valAx>
        <c:axId val="225538048"/>
        <c:scaling>
          <c:orientation val="minMax"/>
          <c:min val="9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s-AR"/>
          </a:p>
        </c:txPr>
        <c:crossAx val="22443852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A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7DAE492-49AF-B040-9FB2-1F5A458B0A8D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F35B7E2C-0ADB-1942-8EA8-34710C92CF9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5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F73C5E9D-27C8-D84D-B455-79573E2D4DF9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7A988782-3432-B44D-A3BD-834174C9C75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74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8782-3432-B44D-A3BD-834174C9C754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946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88782-3432-B44D-A3BD-834174C9C754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302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000F-208D-6548-ABFE-8636042BB48B}" type="datetimeFigureOut">
              <a:rPr lang="es-ES_tradnl" smtClean="0"/>
              <a:pPr/>
              <a:t>29/05/2018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98C-BE2C-0F43-A0E2-8E68734D6BA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893"/>
            <a:ext cx="12188825" cy="6857107"/>
          </a:xfrm>
          <a:prstGeom prst="rect">
            <a:avLst/>
          </a:prstGeom>
          <a:solidFill>
            <a:srgbClr val="1226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Paralelogramo 16"/>
          <p:cNvSpPr/>
          <p:nvPr/>
        </p:nvSpPr>
        <p:spPr>
          <a:xfrm flipH="1">
            <a:off x="1980348" y="892"/>
            <a:ext cx="7455360" cy="6857107"/>
          </a:xfrm>
          <a:prstGeom prst="parallelogram">
            <a:avLst>
              <a:gd name="adj" fmla="val 26310"/>
            </a:avLst>
          </a:prstGeom>
          <a:solidFill>
            <a:srgbClr val="081A2E">
              <a:alpha val="31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9" name="Paralelogramo 8"/>
          <p:cNvSpPr/>
          <p:nvPr/>
        </p:nvSpPr>
        <p:spPr>
          <a:xfrm flipH="1">
            <a:off x="1598611" y="1219200"/>
            <a:ext cx="1037168" cy="1244600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22612" y="2833553"/>
            <a:ext cx="6704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3300" dirty="0">
                <a:solidFill>
                  <a:srgbClr val="23A6C2"/>
                </a:solidFill>
                <a:latin typeface="Trade Gothic LT Std Cn"/>
                <a:cs typeface="Trade Gothic LT Std Cn"/>
              </a:rPr>
              <a:t>Evolución de costos logísticos y Perspectivas 2018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886198" y="5618946"/>
            <a:ext cx="6704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500" dirty="0">
                <a:solidFill>
                  <a:srgbClr val="FFFFFF"/>
                </a:solidFill>
                <a:latin typeface="Trade Gothic LT Std Cn"/>
                <a:cs typeface="Trade Gothic LT Std Cn"/>
              </a:rPr>
              <a:t>Departamento Estudios económicos y Costos</a:t>
            </a:r>
          </a:p>
        </p:txBody>
      </p:sp>
      <p:sp>
        <p:nvSpPr>
          <p:cNvPr id="18" name="Paralelogramo 17"/>
          <p:cNvSpPr/>
          <p:nvPr/>
        </p:nvSpPr>
        <p:spPr>
          <a:xfrm flipH="1">
            <a:off x="7809276" y="0"/>
            <a:ext cx="2171336" cy="6857107"/>
          </a:xfrm>
          <a:prstGeom prst="parallelogram">
            <a:avLst>
              <a:gd name="adj" fmla="val 82904"/>
            </a:avLst>
          </a:prstGeom>
          <a:solidFill>
            <a:srgbClr val="081A2E">
              <a:alpha val="31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3886198" y="5496327"/>
            <a:ext cx="8380414" cy="1898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aralelogramo 6"/>
          <p:cNvSpPr/>
          <p:nvPr/>
        </p:nvSpPr>
        <p:spPr>
          <a:xfrm flipH="1">
            <a:off x="1598611" y="1219200"/>
            <a:ext cx="11823713" cy="1244600"/>
          </a:xfrm>
          <a:prstGeom prst="parallelogram">
            <a:avLst>
              <a:gd name="adj" fmla="val 25199"/>
            </a:avLst>
          </a:prstGeom>
          <a:solidFill>
            <a:srgbClr val="0E1927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17812" y="1524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36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Transporte de cargas en Argentina</a:t>
            </a:r>
          </a:p>
          <a:p>
            <a:endParaRPr lang="es-ES_tradnl" dirty="0"/>
          </a:p>
        </p:txBody>
      </p:sp>
      <p:pic>
        <p:nvPicPr>
          <p:cNvPr id="14" name="Imagen 13" descr="logo-FADEEAC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1334868"/>
            <a:ext cx="1978464" cy="98923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/>
      <p:bldP spid="13" grpId="0"/>
      <p:bldP spid="18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1" y="0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29721" y="1766022"/>
            <a:ext cx="6048673" cy="2088233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Autofit/>
          </a:bodyPr>
          <a:lstStyle/>
          <a:p>
            <a:pPr algn="just"/>
            <a:r>
              <a:rPr lang="es-AR" dirty="0"/>
              <a:t>La </a:t>
            </a:r>
            <a:r>
              <a:rPr lang="es-AR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altísima tasa de interés 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-que se desea transitoria- implica un encarecimiento directo en la financiación de las empresas, y en los particulares, donde el crédito opera como dinamizador del consumo y la inversión. </a:t>
            </a:r>
          </a:p>
          <a:p>
            <a:pPr algn="just"/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+ Costo en financiación de equipos.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74900" y="4077072"/>
            <a:ext cx="6048671" cy="2812866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lvl="0" algn="just"/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Presión sobre los precios de insumos como Material Rodante, Reparaciones y Neumáticos</a:t>
            </a:r>
          </a:p>
          <a:p>
            <a:pPr lvl="0" algn="just"/>
            <a:endParaRPr lang="es-AR" sz="1900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lvl="0" algn="just"/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Un salto del TC, mayor suba de precios y eventualmente menor demanda de unidades. </a:t>
            </a:r>
          </a:p>
          <a:p>
            <a:pPr lvl="0" algn="just"/>
            <a:endParaRPr lang="es-AR" sz="1900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lvl="0" algn="just"/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Impacta sobre repuestos y reparaciones, rubros que también siguen al tipo de cambio. </a:t>
            </a:r>
          </a:p>
          <a:p>
            <a:pPr algn="just"/>
            <a:endParaRPr lang="es-ES_tradnl" sz="19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70012" y="1207918"/>
            <a:ext cx="10287000" cy="492443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es-ES_tradnl" sz="30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3. Impacto en el Transporte de Cargas</a:t>
            </a:r>
          </a:p>
          <a:p>
            <a:pPr lvl="0"/>
            <a:endParaRPr lang="es-ES_tradnl" sz="2600" dirty="0">
              <a:solidFill>
                <a:srgbClr val="ECE53D"/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01434" y="1822458"/>
            <a:ext cx="5734372" cy="2354379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Autofit/>
          </a:bodyPr>
          <a:lstStyle/>
          <a:p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</a:t>
            </a:r>
          </a:p>
          <a:p>
            <a:pPr algn="just"/>
            <a:endParaRPr lang="es-ES_tradnl" sz="1900" dirty="0">
              <a:solidFill>
                <a:schemeClr val="bg1">
                  <a:alpha val="81000"/>
                </a:schemeClr>
              </a:solidFill>
              <a:latin typeface="Trade Gothic LT Std Cn"/>
            </a:endParaRPr>
          </a:p>
          <a:p>
            <a:pPr lvl="0"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lvl="0"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lvl="0"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lvl="0" algn="just"/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Menor actividad en general y mayor inflación esperada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. Ajuste abrupto, suba del dólar contagia al resto de los precios y “asusta” a la actividad real, y al consumo generando convulsiones en varios sectores. </a:t>
            </a:r>
          </a:p>
          <a:p>
            <a:pPr lvl="0" algn="just"/>
            <a:endParaRPr lang="es-AR" sz="1900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lvl="0" algn="just"/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Situación también implica presiones para suba en paritarias (el Sindicato solicitó 27 %), y, por ende, mayores costos.</a:t>
            </a:r>
          </a:p>
          <a:p>
            <a:pPr algn="just"/>
            <a:endParaRPr lang="es-AR" sz="1900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/>
            <a:endParaRPr lang="es-AR" sz="1900" b="1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AR" sz="1900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endParaRPr lang="es-ES_tradnl" sz="1900" dirty="0">
              <a:latin typeface="Trade Gothic LT Std Cn"/>
              <a:cs typeface="Trade Gothic LT Std C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598471" y="4437112"/>
            <a:ext cx="5480672" cy="2304256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AR" b="1" dirty="0" err="1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Indice</a:t>
            </a:r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FADEEAC 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que cerró en 24 % en 2017, y que acumula 10 % al primer cuatrimestre de 2018 se  acercará a los niveles 2014 y 2016 </a:t>
            </a:r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(ambos con fuertes devaluaciones previas).</a:t>
            </a:r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42763561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28" grpId="0"/>
      <p:bldP spid="35" grpId="0" animBg="1"/>
      <p:bldP spid="38" grpId="0" animBg="1"/>
      <p:bldP spid="16" grpId="0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1" y="113287"/>
            <a:ext cx="12188825" cy="6856214"/>
          </a:xfrm>
          <a:prstGeom prst="rect">
            <a:avLst/>
          </a:prstGeom>
        </p:spPr>
      </p:pic>
      <p:sp>
        <p:nvSpPr>
          <p:cNvPr id="5" name="Paralelogramo 4"/>
          <p:cNvSpPr/>
          <p:nvPr/>
        </p:nvSpPr>
        <p:spPr>
          <a:xfrm>
            <a:off x="324455" y="1548610"/>
            <a:ext cx="8991600" cy="914399"/>
          </a:xfrm>
          <a:prstGeom prst="parallelogram">
            <a:avLst>
              <a:gd name="adj" fmla="val 34921"/>
            </a:avLst>
          </a:prstGeom>
          <a:solidFill>
            <a:srgbClr val="3D0F11">
              <a:alpha val="6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6" name="Paralelogramo 5"/>
          <p:cNvSpPr/>
          <p:nvPr/>
        </p:nvSpPr>
        <p:spPr>
          <a:xfrm>
            <a:off x="7694612" y="2057400"/>
            <a:ext cx="1600200" cy="914399"/>
          </a:xfrm>
          <a:prstGeom prst="parallelogram">
            <a:avLst>
              <a:gd name="adj" fmla="val 35531"/>
            </a:avLst>
          </a:prstGeom>
          <a:solidFill>
            <a:srgbClr val="002848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4455" y="167207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36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1. Corrida cambiaria y estabilización</a:t>
            </a:r>
          </a:p>
          <a:p>
            <a:endParaRPr lang="es-ES_tradnl" dirty="0"/>
          </a:p>
        </p:txBody>
      </p:sp>
      <p:sp>
        <p:nvSpPr>
          <p:cNvPr id="10" name="Paralelogramo 9"/>
          <p:cNvSpPr/>
          <p:nvPr/>
        </p:nvSpPr>
        <p:spPr>
          <a:xfrm>
            <a:off x="162611" y="3171683"/>
            <a:ext cx="8620044" cy="1035735"/>
          </a:xfrm>
          <a:prstGeom prst="parallelogram">
            <a:avLst>
              <a:gd name="adj" fmla="val 34921"/>
            </a:avLst>
          </a:prstGeom>
          <a:solidFill>
            <a:srgbClr val="081A2E">
              <a:alpha val="6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solidFill>
                <a:srgbClr val="FFFFFF"/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1" name="Paralelogramo 10"/>
          <p:cNvSpPr/>
          <p:nvPr/>
        </p:nvSpPr>
        <p:spPr>
          <a:xfrm>
            <a:off x="5865812" y="3352800"/>
            <a:ext cx="1600200" cy="914399"/>
          </a:xfrm>
          <a:prstGeom prst="parallelogram">
            <a:avLst>
              <a:gd name="adj" fmla="val 35531"/>
            </a:avLst>
          </a:prstGeom>
          <a:solidFill>
            <a:srgbClr val="00203F">
              <a:alpha val="5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499002" y="3369108"/>
            <a:ext cx="699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3800" b="1" dirty="0">
                <a:solidFill>
                  <a:prstClr val="white"/>
                </a:solidFill>
                <a:latin typeface="Trade Gothic LT Std Cn"/>
                <a:cs typeface="Trade Gothic LT Std Cn"/>
              </a:rPr>
              <a:t>2. Efectos en la Economía Real</a:t>
            </a:r>
          </a:p>
          <a:p>
            <a:endParaRPr lang="es-ES_tradnl" dirty="0"/>
          </a:p>
        </p:txBody>
      </p:sp>
      <p:sp>
        <p:nvSpPr>
          <p:cNvPr id="13" name="Paralelogramo 12"/>
          <p:cNvSpPr/>
          <p:nvPr/>
        </p:nvSpPr>
        <p:spPr>
          <a:xfrm>
            <a:off x="203326" y="4617534"/>
            <a:ext cx="9203454" cy="1145061"/>
          </a:xfrm>
          <a:prstGeom prst="parallelogram">
            <a:avLst>
              <a:gd name="adj" fmla="val 34921"/>
            </a:avLst>
          </a:prstGeom>
          <a:solidFill>
            <a:srgbClr val="3D0F11">
              <a:alpha val="6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2487" y="4797266"/>
            <a:ext cx="851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sz="4200" b="1" dirty="0">
                <a:solidFill>
                  <a:prstClr val="white"/>
                </a:solidFill>
                <a:latin typeface="Trade Gothic LT Std Cn"/>
                <a:cs typeface="Trade Gothic LT Std Cn"/>
              </a:rPr>
              <a:t>3. Impacto en el Transporte de Cargas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21809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E53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E53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7" grpId="2"/>
      <p:bldP spid="10" grpId="0" animBg="1"/>
      <p:bldP spid="11" grpId="0" animBg="1"/>
      <p:bldP spid="12" grpId="0"/>
      <p:bldP spid="13" grpId="0" animBg="1"/>
      <p:bldP spid="14" grpId="0"/>
      <p:bldP spid="14" grpId="1"/>
      <p:bldP spid="1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0" y="893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54918" y="1274801"/>
            <a:ext cx="10287000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/>
            <a:r>
              <a:rPr lang="es-ES_tradnl" sz="28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1. Corrida cambiaria y estabilización – Escenarios posibles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261765" y="4240919"/>
            <a:ext cx="6066388" cy="2500450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En últimos 5 años, el Sector soportó aumentos continuos de costos. </a:t>
            </a:r>
          </a:p>
          <a:p>
            <a:pPr algn="just">
              <a:spcAft>
                <a:spcPts val="600"/>
              </a:spcAft>
            </a:pPr>
            <a:r>
              <a:rPr lang="es-ES_tradnl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ICT 2014 (38,4 %), suba más alta de los últimos diez años. </a:t>
            </a: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ICT 2016 (36,9 %) segundo incremento de costos más alto</a:t>
            </a:r>
            <a:br>
              <a:rPr lang="es-ES_tradnl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</a:br>
            <a:endParaRPr lang="es-ES_tradnl" sz="19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Ambos, con fuertes devaluaciones previas.</a:t>
            </a:r>
            <a:endParaRPr lang="es-ES_tradnl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274532" y="1735817"/>
            <a:ext cx="6066389" cy="2389364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 fontScale="77500" lnSpcReduction="20000"/>
          </a:bodyPr>
          <a:lstStyle/>
          <a:p>
            <a:pPr algn="just"/>
            <a:endParaRPr lang="es-ES_tradnl" sz="20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Devaluación 2014 y 2016, en 2018 se devaluó dos veces la moneda. </a:t>
            </a:r>
          </a:p>
          <a:p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Dic-17 TC $ 18.-</a:t>
            </a:r>
          </a:p>
          <a:p>
            <a:pPr algn="just"/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Mar-18 TC 20,5.-	</a:t>
            </a:r>
          </a:p>
          <a:p>
            <a:pPr algn="just"/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May-18 TC 24,5.-</a:t>
            </a:r>
          </a:p>
          <a:p>
            <a:pPr algn="just"/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Devaluación 36 %-38 %	</a:t>
            </a:r>
          </a:p>
          <a:p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447191" y="1988840"/>
            <a:ext cx="5616624" cy="4840334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 fontScale="92500" lnSpcReduction="20000"/>
          </a:bodyPr>
          <a:lstStyle/>
          <a:p>
            <a:pPr algn="just"/>
            <a:r>
              <a:rPr lang="es-ES_tradnl" sz="20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BCRA venía perdiendo muchas reservas </a:t>
            </a:r>
          </a:p>
          <a:p>
            <a:pPr algn="just"/>
            <a:endParaRPr lang="es-ES_tradnl" sz="20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0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Peso </a:t>
            </a:r>
            <a:r>
              <a:rPr lang="es-ES_tradnl" sz="2000" b="1" dirty="0" err="1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Arg</a:t>
            </a:r>
            <a:r>
              <a:rPr lang="es-ES_tradnl" sz="20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. subió de $ 21.- a 25.-; por el momento se estabilizó en el corto plazo</a:t>
            </a:r>
            <a:r>
              <a:rPr lang="es-ES_tradnl" sz="2000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.</a:t>
            </a:r>
          </a:p>
          <a:p>
            <a:pPr algn="just"/>
            <a:endParaRPr lang="es-ES_tradnl" sz="2000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000" b="1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Corrida cambiaria se frenó (no hubo contagio al Sector Financiero). Momentáneo?</a:t>
            </a:r>
            <a:endParaRPr lang="es-ES_tradnl" sz="20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endParaRPr lang="es-ES_tradnl" sz="20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r>
              <a:rPr lang="es-ES_tradnl" sz="20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ESCENARIO POST 15 DE MAYO EN EL CORTO PLAZO</a:t>
            </a:r>
          </a:p>
          <a:p>
            <a:endParaRPr lang="es-ES_tradnl" sz="20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Stress cambiario y financiero</a:t>
            </a:r>
          </a:p>
          <a:p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Renovación LEBAC  19-06 $ 600 mil </a:t>
            </a:r>
            <a:r>
              <a:rPr lang="es-ES_tradnl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mill</a:t>
            </a:r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. 40 % - crédito</a:t>
            </a:r>
          </a:p>
          <a:p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Depreciación del Real  		R$ 3,6.-</a:t>
            </a:r>
          </a:p>
          <a:p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Suba tasa de interés EEUU 		+ 3 % bono a 10 años</a:t>
            </a:r>
          </a:p>
          <a:p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Presiones sobre el TC (posible)	   ?</a:t>
            </a:r>
          </a:p>
          <a:p>
            <a:r>
              <a:rPr lang="es-ES_tradnl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Acuerdo FMI ? – aventar mayor crisis – moderar ruidos macro</a:t>
            </a:r>
          </a:p>
        </p:txBody>
      </p:sp>
    </p:spTree>
    <p:extLst>
      <p:ext uri="{BB962C8B-B14F-4D97-AF65-F5344CB8AC3E}">
        <p14:creationId xmlns:p14="http://schemas.microsoft.com/office/powerpoint/2010/main" val="30037025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35" grpId="0" animBg="1"/>
      <p:bldP spid="3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0" y="893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70012" y="1353353"/>
            <a:ext cx="10287000" cy="4924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6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2. Efectos en la Economía Real</a:t>
            </a:r>
            <a:r>
              <a:rPr lang="es-ES_tradnl" sz="24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     </a:t>
            </a:r>
            <a:r>
              <a:rPr lang="es-ES_tradnl" sz="2200" b="1" dirty="0">
                <a:solidFill>
                  <a:srgbClr val="ECE53D"/>
                </a:solidFill>
                <a:latin typeface="Trade Gothic LT Std Cn"/>
                <a:cs typeface="Trade Gothic LT Std Cn"/>
              </a:rPr>
              <a:t>Escenario previo corrida cambiaria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053852" y="1921133"/>
            <a:ext cx="10081120" cy="1852881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Con suba de 2,8 % la actividad económica recuperó la caída en 2016 (-2,2 %). Dos grandes motores:  Construcción (pública y privada) y el Agro. </a:t>
            </a:r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2018 Presupuesto, crecimiento del PBI de 3,5 %. 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Sequía en las principales regiones productivas y mayores inconvenientes macroeconómicos, recorte del crecimiento económico (en torno al 2 %) para 2018.</a:t>
            </a:r>
            <a:endParaRPr lang="es-ES_tradnl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1053852" y="4062081"/>
            <a:ext cx="10081120" cy="2592287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 fontScale="92500" lnSpcReduction="10000"/>
          </a:bodyPr>
          <a:lstStyle/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Solo la construcción (pública y privada), el crédito, y en menor medida la industria automotriz </a:t>
            </a:r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van a gravitar positivamente en la economía. </a:t>
            </a:r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</a:t>
            </a:r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E</a:t>
            </a:r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l Agro más un consumo masivo débil, </a:t>
            </a:r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factores en contra. 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En conjunto con mayores inconvenientes macroeconómicos (aceleración de la inflación, devaluación en Brasil, suba en el costo de financiamiento, mayor presión sobre el TC -sequía-).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Menor actividad económica con mayores niveles de costos. </a:t>
            </a: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Economía heterogénea que </a:t>
            </a:r>
            <a:r>
              <a:rPr lang="es-ES_tradnl" b="1" dirty="0" err="1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tracciona</a:t>
            </a:r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con el crédito, la construcción (un poco automotriz) y con mayor vulnerabilidad externa (deuda y tasa de interés). 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353363917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35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0" y="893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70012" y="1353353"/>
            <a:ext cx="10287000" cy="4924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6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2. Efectos en la Economía Real</a:t>
            </a:r>
            <a:r>
              <a:rPr lang="es-ES_tradnl" sz="24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     </a:t>
            </a:r>
            <a:r>
              <a:rPr lang="es-ES_tradnl" sz="2200" b="1" dirty="0">
                <a:solidFill>
                  <a:srgbClr val="ECE53D"/>
                </a:solidFill>
                <a:latin typeface="Trade Gothic LT Std Cn"/>
                <a:cs typeface="Trade Gothic LT Std Cn"/>
              </a:rPr>
              <a:t>Escenario post corrida cambiaria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93812" y="1979948"/>
            <a:ext cx="10963200" cy="2472421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Tasa de interés 40 % (y más sobre el resto del sistema financiero). </a:t>
            </a: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Menor crecimiento económico en general.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Construcción privada y actividad inmobiliaria creció mucho de la mano de créditos UVA. Incógnita. Se prevé desaceleración. Construcción pública: fuerte crecimiento en últimos dos años. Se prevé menor ejecución dado Acuerdo FMI.</a:t>
            </a: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Presiones sobre fiscos nacionales y provinciales (deudas en dólares)</a:t>
            </a: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Menor consumo vía mayor inflación real y esperada y mayor tasa de interés</a:t>
            </a:r>
            <a:endParaRPr lang="es-ES_tradnl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693812" y="4671581"/>
            <a:ext cx="10963200" cy="2241127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Sectores más competitivos</a:t>
            </a:r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Sector Agropecuario. </a:t>
            </a: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Sectores sustitutivos de importaciones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Menor egreso de divisas por turismo externo. Argentina más barata en dólares (por lo menos a corto plazo)</a:t>
            </a:r>
          </a:p>
          <a:p>
            <a:pPr algn="just"/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3480913018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3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22276" y="276589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857501" y="1247412"/>
            <a:ext cx="10521824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s-ES_tradnl" sz="30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3. Impacto en el Transporte de Cargas</a:t>
            </a:r>
            <a:r>
              <a:rPr lang="es-ES_tradnl" sz="28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  </a:t>
            </a:r>
            <a:r>
              <a:rPr lang="es-ES_tradnl" sz="30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-	  Combustibles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6124226" y="4092136"/>
            <a:ext cx="6137573" cy="2660743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AR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Combustible </a:t>
            </a:r>
          </a:p>
          <a:p>
            <a:pPr algn="just"/>
            <a:endParaRPr lang="es-AR" sz="19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AR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Determinante en la suba del ICT el último año y los últimos 7 meses en particular.</a:t>
            </a:r>
            <a:r>
              <a:rPr lang="es-AR" sz="1900" b="1" dirty="0"/>
              <a:t> </a:t>
            </a:r>
          </a:p>
          <a:p>
            <a:pPr algn="just"/>
            <a:endParaRPr lang="es-AR" b="1" dirty="0"/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127882" y="1833476"/>
            <a:ext cx="6137572" cy="2097220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Desde la desregulación </a:t>
            </a:r>
            <a:r>
              <a:rPr lang="es-AR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el aumento acumulado del gas-</a:t>
            </a:r>
            <a:r>
              <a:rPr lang="es-AR" u="sng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oil</a:t>
            </a:r>
            <a:r>
              <a:rPr lang="es-AR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se eleva a un notorio 27.7 % mientras que el aumento superó el 35 % en los últimos doce meses</a:t>
            </a: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. </a:t>
            </a:r>
          </a:p>
          <a:p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En 2018 acumula una suba de 11.5 %.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1764" y="1833476"/>
            <a:ext cx="5557217" cy="4832787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1900" b="1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Principal disparador 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de los costos del Sector. 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19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Desregulación - conformación del precio interno de los Combustibles = variaciones del crudo internacional (Brent) y del TC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, (impuestos y biocombustibles, en menor medida).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M</a:t>
            </a:r>
            <a:r>
              <a:rPr lang="es-ES_tradnl" sz="1900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ercado</a:t>
            </a:r>
            <a:r>
              <a:rPr lang="es-ES_tradnl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de hidrocarburos 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actual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1900" b="1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“</a:t>
            </a:r>
            <a:r>
              <a:rPr lang="es-AR" sz="1900" b="1" u="sng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semi</a:t>
            </a:r>
            <a:r>
              <a:rPr lang="es-AR" sz="1900" b="1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-dolarización” de las tarifas del Combustible </a:t>
            </a:r>
            <a:r>
              <a:rPr lang="es-AR" sz="1900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cuando las tarifas de la actividad se negocian en pesos.</a:t>
            </a: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</a:t>
            </a:r>
            <a:endParaRPr lang="es-ES_tradnl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</p:txBody>
      </p:sp>
    </p:spTree>
    <p:extLst>
      <p:ext uri="{BB962C8B-B14F-4D97-AF65-F5344CB8AC3E}">
        <p14:creationId xmlns:p14="http://schemas.microsoft.com/office/powerpoint/2010/main" val="2785217656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35" grpId="0" animBg="1"/>
      <p:bldP spid="38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22276" y="276589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3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689276" y="1218803"/>
            <a:ext cx="10521824" cy="492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s-ES_tradnl" sz="30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3. Impacto en el Transporte de Cargas -	Combustibles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42021" y="1863249"/>
            <a:ext cx="7032512" cy="5184731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2000" b="1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Acuerdo Estabilidad de Precios con Cuenta Compensatoria</a:t>
            </a:r>
            <a:r>
              <a:rPr lang="es-AR" b="1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. 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sz="1900" u="sng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2000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Congelamiento de precios de los Combustibles en mayo y junio. 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A partir de julio el aumento acumulado se prorratea en 6 cuotas mensuales consecutivas.  Posibles compensaciones/modificaciones       </a:t>
            </a:r>
            <a:endParaRPr lang="es-AR" sz="1900" u="sng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es-AR" sz="2000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Impacto en precios de Gas-</a:t>
            </a:r>
            <a:r>
              <a:rPr lang="es-AR" sz="2000" u="sng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Oil</a:t>
            </a:r>
            <a:r>
              <a:rPr lang="es-AR" sz="2000" u="sng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– Claves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AutoNum type="arabicPeriod"/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El Estado Nacional reconoce un atraso de 12 % en los Combustibles en todo el país para todos los canales y segmentos durante el mes de abril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AutoNum type="arabicPeriod"/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Cuenta Compensatoria. Ajustes resultantes de variaciones en Brent (U$D/</a:t>
            </a:r>
            <a:r>
              <a:rPr lang="es-AR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bbl</a:t>
            </a: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73.36.-), Tipo de Cambio ($ 21.2.-) y biocombustibles con base 02-05-18. Con Brent (U$D/</a:t>
            </a:r>
            <a:r>
              <a:rPr lang="es-AR" dirty="0" err="1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bbl</a:t>
            </a: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) 80.- y TC ($ 23.8-), se agregaría un ajuste de 21.8 % </a:t>
            </a:r>
          </a:p>
          <a:p>
            <a:pPr marL="342900" indent="-342900" algn="just">
              <a:lnSpc>
                <a:spcPts val="2400"/>
              </a:lnSpc>
              <a:spcAft>
                <a:spcPts val="600"/>
              </a:spcAft>
              <a:buAutoNum type="arabicPeriod"/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Ajuste impositivo trimestral vía IPC (IT 6,7 %)</a:t>
            </a:r>
          </a:p>
          <a:p>
            <a:pPr algn="just">
              <a:lnSpc>
                <a:spcPts val="2400"/>
              </a:lnSpc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endParaRPr lang="es-AR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  <a:p>
            <a:pPr algn="just">
              <a:spcAft>
                <a:spcPts val="600"/>
              </a:spcAft>
            </a:pPr>
            <a:r>
              <a:rPr lang="es-AR" dirty="0">
                <a:solidFill>
                  <a:schemeClr val="bg1">
                    <a:alpha val="81000"/>
                  </a:schemeClr>
                </a:solidFill>
                <a:latin typeface="Trade Gothic LT Std Cn"/>
                <a:cs typeface="Trade Gothic LT Std Cn"/>
              </a:rPr>
              <a:t> </a:t>
            </a:r>
            <a:endParaRPr lang="es-ES_tradnl" dirty="0">
              <a:solidFill>
                <a:schemeClr val="bg1">
                  <a:alpha val="81000"/>
                </a:schemeClr>
              </a:solidFill>
              <a:latin typeface="Trade Gothic LT Std Cn"/>
              <a:cs typeface="Trade Gothic LT Std Cn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81046"/>
              </p:ext>
            </p:extLst>
          </p:nvPr>
        </p:nvGraphicFramePr>
        <p:xfrm>
          <a:off x="7316554" y="1927074"/>
          <a:ext cx="4873404" cy="446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9051550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1588" y="0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4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80121" y="1479459"/>
            <a:ext cx="6109354" cy="4924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/>
            <a:r>
              <a:rPr lang="es-ES_tradnl" sz="2200" b="1" dirty="0">
                <a:solidFill>
                  <a:srgbClr val="ECE53D"/>
                </a:solidFill>
                <a:latin typeface="Trade Gothic LT Std Cn"/>
                <a:cs typeface="Trade Gothic LT Std Cn"/>
              </a:rPr>
              <a:t>Evolución de precios del Gas-</a:t>
            </a:r>
            <a:r>
              <a:rPr lang="es-ES_tradnl" sz="2200" b="1" dirty="0" err="1">
                <a:solidFill>
                  <a:srgbClr val="ECE53D"/>
                </a:solidFill>
                <a:latin typeface="Trade Gothic LT Std Cn"/>
                <a:cs typeface="Trade Gothic LT Std Cn"/>
              </a:rPr>
              <a:t>Oil</a:t>
            </a:r>
            <a:r>
              <a:rPr lang="es-ES_tradnl" sz="2200" b="1" dirty="0">
                <a:solidFill>
                  <a:srgbClr val="ECE53D"/>
                </a:solidFill>
                <a:latin typeface="Trade Gothic LT Std Cn"/>
                <a:cs typeface="Trade Gothic LT Std Cn"/>
              </a:rPr>
              <a:t> 2014-2018 ($Ar</a:t>
            </a:r>
            <a:r>
              <a:rPr lang="es-ES_tradnl" sz="2400" b="1" dirty="0">
                <a:solidFill>
                  <a:srgbClr val="ECE53D"/>
                </a:solidFill>
                <a:latin typeface="Trade Gothic LT Std Cn"/>
                <a:cs typeface="Trade Gothic LT Std Cn"/>
              </a:rPr>
              <a:t>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722291" y="2348880"/>
            <a:ext cx="5277489" cy="970695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El precio promedio país del gas-</a:t>
            </a:r>
            <a:r>
              <a:rPr lang="es-ES_tradnl" b="1" dirty="0" err="1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oil</a:t>
            </a:r>
            <a:r>
              <a:rPr lang="es-ES_tradnl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elaborado por FADEEAC alcanzó en abril $ 23,92.-</a:t>
            </a: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786637" y="4005064"/>
            <a:ext cx="5400600" cy="1785444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Argentina equiparó momentáneamente los precios con Brasil y achicó la diferencia con Chile por el congelamiento de los Combustibles (mayo-junio). </a:t>
            </a:r>
          </a:p>
          <a:p>
            <a:pPr algn="just"/>
            <a:endParaRPr lang="es-AR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AR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Vence el 1ro de julio del 2018.</a:t>
            </a:r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graphicFrame>
        <p:nvGraphicFramePr>
          <p:cNvPr id="19" name="1 Gráfico"/>
          <p:cNvGraphicFramePr>
            <a:graphicFrameLocks/>
          </p:cNvGraphicFramePr>
          <p:nvPr>
            <p:extLst/>
          </p:nvPr>
        </p:nvGraphicFramePr>
        <p:xfrm>
          <a:off x="189755" y="2127647"/>
          <a:ext cx="6375223" cy="443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50312622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trucks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-1588" y="0"/>
            <a:ext cx="12188825" cy="6857107"/>
          </a:xfrm>
          <a:prstGeom prst="rect">
            <a:avLst/>
          </a:prstGeom>
          <a:solidFill>
            <a:srgbClr val="081A2E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5" name="Imagen 14" descr="costos-chica.jpg"/>
          <p:cNvPicPr>
            <a:picLocks noChangeAspect="1"/>
          </p:cNvPicPr>
          <p:nvPr/>
        </p:nvPicPr>
        <p:blipFill>
          <a:blip r:embed="rId4"/>
          <a:srcRect t="7674" b="7674"/>
          <a:stretch>
            <a:fillRect/>
          </a:stretch>
        </p:blipFill>
        <p:spPr>
          <a:xfrm>
            <a:off x="0" y="305808"/>
            <a:ext cx="2334768" cy="913392"/>
          </a:xfrm>
          <a:prstGeom prst="rect">
            <a:avLst/>
          </a:prstGeom>
        </p:spPr>
      </p:pic>
      <p:sp>
        <p:nvSpPr>
          <p:cNvPr id="9" name="Paralelogramo 8"/>
          <p:cNvSpPr/>
          <p:nvPr/>
        </p:nvSpPr>
        <p:spPr>
          <a:xfrm flipH="1">
            <a:off x="2665412" y="304801"/>
            <a:ext cx="9904414" cy="914399"/>
          </a:xfrm>
          <a:prstGeom prst="parallelogram">
            <a:avLst>
              <a:gd name="adj" fmla="val 25199"/>
            </a:avLst>
          </a:prstGeom>
          <a:solidFill>
            <a:srgbClr val="081A2E">
              <a:alpha val="70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6412" y="665203"/>
            <a:ext cx="7620000" cy="47705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500" dirty="0">
                <a:solidFill>
                  <a:prstClr val="white"/>
                </a:solidFill>
                <a:latin typeface="Trade Gothic LT Std Cn"/>
                <a:cs typeface="Trade Gothic LT Std Cn"/>
              </a:rPr>
              <a:t>EVOLUCION DE COSTOS y PERSPECTIVAS 2017-18</a:t>
            </a:r>
            <a:endParaRPr lang="es-ES_tradnl" sz="2500" dirty="0"/>
          </a:p>
        </p:txBody>
      </p:sp>
      <p:sp>
        <p:nvSpPr>
          <p:cNvPr id="12" name="Paralelogramo 11"/>
          <p:cNvSpPr/>
          <p:nvPr/>
        </p:nvSpPr>
        <p:spPr>
          <a:xfrm flipH="1">
            <a:off x="2132012" y="304801"/>
            <a:ext cx="762000" cy="914399"/>
          </a:xfrm>
          <a:prstGeom prst="parallelogram">
            <a:avLst>
              <a:gd name="adj" fmla="val 30199"/>
            </a:avLst>
          </a:prstGeom>
          <a:solidFill>
            <a:srgbClr val="081A2E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600" dirty="0">
              <a:latin typeface="Trade Gothic LT Std Cn"/>
              <a:cs typeface="Trade Gothic LT Std Cn"/>
            </a:endParaRPr>
          </a:p>
        </p:txBody>
      </p:sp>
      <p:pic>
        <p:nvPicPr>
          <p:cNvPr id="13" name="Imagen 12" descr="logo-FADEEAC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6412" y="438954"/>
            <a:ext cx="1255692" cy="62784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80121" y="1479459"/>
            <a:ext cx="10287000" cy="4924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es-ES_tradnl" sz="2400" dirty="0">
                <a:solidFill>
                  <a:srgbClr val="ECE53D"/>
                </a:solidFill>
                <a:latin typeface="Trade Gothic LT Std Cn"/>
                <a:cs typeface="Trade Gothic LT Std Cn"/>
              </a:rPr>
              <a:t>Evolución de precios del petróleo WTI 2014-2018 (U$D)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3046412" y="360402"/>
            <a:ext cx="6704013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_tradnl" sz="2000" dirty="0">
                <a:solidFill>
                  <a:srgbClr val="ECE53D">
                    <a:alpha val="73000"/>
                  </a:srgbClr>
                </a:solidFill>
                <a:latin typeface="Trade Gothic LT Std Cn"/>
                <a:cs typeface="Trade Gothic LT Std Cn"/>
              </a:rPr>
              <a:t>TRANSPORTE DE CARGAS EN ARGENTINA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427322" y="2439890"/>
            <a:ext cx="5643754" cy="1597075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 fontScale="92500" lnSpcReduction="20000"/>
          </a:bodyPr>
          <a:lstStyle/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r>
              <a:rPr lang="es-ES_tradnl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C</a:t>
            </a:r>
            <a:r>
              <a:rPr lang="es-AR" sz="2200" b="1" dirty="0" err="1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otización</a:t>
            </a:r>
            <a:r>
              <a:rPr lang="es-AR" sz="2200" b="1" dirty="0">
                <a:solidFill>
                  <a:srgbClr val="ECE53D">
                    <a:alpha val="81000"/>
                  </a:srgbClr>
                </a:solidFill>
                <a:latin typeface="Trade Gothic LT Std Cn"/>
                <a:cs typeface="Trade Gothic LT Std Cn"/>
              </a:rPr>
              <a:t> internacional saltó casi 10% en los últimos 15 días hasta su mayor valor desde 2014, con el barril WTI superando los 70 dólares y el Brent rozando los 80 dólares.</a:t>
            </a:r>
            <a:endParaRPr lang="es-ES_tradnl" sz="2200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  <a:p>
            <a:pPr algn="just"/>
            <a:endParaRPr lang="es-ES_tradnl" b="1" dirty="0">
              <a:solidFill>
                <a:srgbClr val="ECE53D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427322" y="4365104"/>
            <a:ext cx="5643754" cy="1805832"/>
          </a:xfrm>
          <a:prstGeom prst="rect">
            <a:avLst/>
          </a:prstGeom>
          <a:solidFill>
            <a:srgbClr val="00203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rIns="288000" rtlCol="0" anchor="ctr">
            <a:normAutofit/>
          </a:bodyPr>
          <a:lstStyle/>
          <a:p>
            <a:pPr algn="just"/>
            <a:r>
              <a:rPr lang="es-ES_tradnl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Los </a:t>
            </a:r>
            <a:r>
              <a:rPr lang="es-AR" dirty="0">
                <a:solidFill>
                  <a:srgbClr val="FFFFFF">
                    <a:alpha val="81000"/>
                  </a:srgbClr>
                </a:solidFill>
                <a:latin typeface="Trade Gothic LT Std Cn"/>
                <a:cs typeface="Trade Gothic LT Std Cn"/>
              </a:rPr>
              <a:t>últimos movimientos de la OPEP sumado a la crisis en Irán orientados a que el barril pueda superar los 80 dólares.</a:t>
            </a:r>
            <a:endParaRPr lang="es-ES_tradnl" dirty="0">
              <a:solidFill>
                <a:srgbClr val="FFFFFF">
                  <a:alpha val="81000"/>
                </a:srgbClr>
              </a:solidFill>
              <a:latin typeface="Trade Gothic LT Std Cn"/>
              <a:cs typeface="Trade Gothic LT Std Cn"/>
            </a:endParaRPr>
          </a:p>
        </p:txBody>
      </p:sp>
      <p:pic>
        <p:nvPicPr>
          <p:cNvPr id="20" name="Imagen 1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4" y="2149761"/>
            <a:ext cx="6049534" cy="418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5">
                <a:lumMod val="60000"/>
                <a:lumOff val="4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39922415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28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1160</Words>
  <Application>Microsoft Office PowerPoint</Application>
  <PresentationFormat>Personalizado</PresentationFormat>
  <Paragraphs>152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Trade Gothic LT Std Cn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Tere Cordeyro</dc:creator>
  <cp:lastModifiedBy>FADEEAC</cp:lastModifiedBy>
  <cp:revision>387</cp:revision>
  <cp:lastPrinted>2018-05-18T15:27:48Z</cp:lastPrinted>
  <dcterms:created xsi:type="dcterms:W3CDTF">2017-11-08T15:34:03Z</dcterms:created>
  <dcterms:modified xsi:type="dcterms:W3CDTF">2018-05-29T13:43:47Z</dcterms:modified>
</cp:coreProperties>
</file>